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8"/>
  </p:notesMasterIdLst>
  <p:handoutMasterIdLst>
    <p:handoutMasterId r:id="rId19"/>
  </p:handoutMasterIdLst>
  <p:sldIdLst>
    <p:sldId id="3806" r:id="rId2"/>
    <p:sldId id="3973" r:id="rId3"/>
    <p:sldId id="3987" r:id="rId4"/>
    <p:sldId id="3974" r:id="rId5"/>
    <p:sldId id="3975" r:id="rId6"/>
    <p:sldId id="3976" r:id="rId7"/>
    <p:sldId id="3977" r:id="rId8"/>
    <p:sldId id="3978" r:id="rId9"/>
    <p:sldId id="3979" r:id="rId10"/>
    <p:sldId id="3980" r:id="rId11"/>
    <p:sldId id="3981" r:id="rId12"/>
    <p:sldId id="3982" r:id="rId13"/>
    <p:sldId id="3983" r:id="rId14"/>
    <p:sldId id="3984" r:id="rId15"/>
    <p:sldId id="3985" r:id="rId16"/>
    <p:sldId id="3986" r:id="rId17"/>
  </p:sldIdLst>
  <p:sldSz cx="12192000" cy="6858000"/>
  <p:notesSz cx="6858000" cy="9144000"/>
  <p:embeddedFontLst>
    <p:embeddedFont>
      <p:font typeface="CoFo Sans" panose="020B0604020202020204" charset="-52"/>
      <p:regular r:id="rId20"/>
      <p:bold r:id="rId21"/>
      <p:italic r:id="rId22"/>
      <p:boldItalic r:id="rId23"/>
    </p:embeddedFont>
    <p:embeddedFont>
      <p:font typeface="CoFo Sans Medium" panose="020B0604020202020204" charset="-52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6327"/>
  </p:normalViewPr>
  <p:slideViewPr>
    <p:cSldViewPr snapToGrid="0">
      <p:cViewPr varScale="1">
        <p:scale>
          <a:sx n="117" d="100"/>
          <a:sy n="117" d="100"/>
        </p:scale>
        <p:origin x="73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6262007" cy="2007961"/>
          </a:xfrm>
        </p:spPr>
        <p:txBody>
          <a:bodyPr>
            <a:noAutofit/>
          </a:bodyPr>
          <a:lstStyle/>
          <a:p>
            <a:r>
              <a:rPr sz="6600" dirty="0" err="1"/>
              <a:t>Классификация</a:t>
            </a:r>
            <a:r>
              <a:rPr sz="6600" dirty="0"/>
              <a:t> </a:t>
            </a:r>
            <a:r>
              <a:rPr sz="6600" dirty="0" err="1"/>
              <a:t>комментариев</a:t>
            </a:r>
            <a:endParaRPr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8C371-3C5C-C8B0-8534-99AFB3750E07}"/>
              </a:ext>
            </a:extLst>
          </p:cNvPr>
          <p:cNvSpPr txBox="1"/>
          <p:nvPr/>
        </p:nvSpPr>
        <p:spPr>
          <a:xfrm>
            <a:off x="594745" y="4587976"/>
            <a:ext cx="6262007" cy="2035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ym typeface="CoFo Sans"/>
              </a:rPr>
              <a:t>Выполнили работу</a:t>
            </a:r>
            <a:r>
              <a:rPr lang="en-US" sz="3200" dirty="0">
                <a:sym typeface="CoFo Sans"/>
              </a:rPr>
              <a:t>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Подъячев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Владислав</a:t>
            </a:r>
            <a:r>
              <a:rPr lang="en-US" sz="3200" dirty="0">
                <a:sym typeface="CoFo Sans"/>
              </a:rPr>
              <a:t>,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Симбирцев Владимир</a:t>
            </a: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435" y="-1421763"/>
            <a:ext cx="7664222" cy="4679950"/>
          </a:xfrm>
        </p:spPr>
        <p:txBody>
          <a:bodyPr>
            <a:normAutofit/>
          </a:bodyPr>
          <a:lstStyle/>
          <a:p>
            <a:r>
              <a:rPr sz="4000" dirty="0" err="1"/>
              <a:t>Методология</a:t>
            </a:r>
            <a:r>
              <a:rPr sz="4000" dirty="0"/>
              <a:t> </a:t>
            </a:r>
            <a:r>
              <a:rPr sz="4000" dirty="0" err="1"/>
              <a:t>решения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87779" y="1784804"/>
            <a:ext cx="78458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dirty="0"/>
              <a:t>• </a:t>
            </a:r>
            <a:r>
              <a:rPr sz="2400" dirty="0" err="1"/>
              <a:t>Этапы</a:t>
            </a:r>
            <a:r>
              <a:rPr sz="2400" dirty="0"/>
              <a:t> </a:t>
            </a:r>
            <a:r>
              <a:rPr sz="2400" dirty="0" err="1"/>
              <a:t>обработки</a:t>
            </a:r>
            <a:r>
              <a:rPr sz="2400" dirty="0"/>
              <a:t> </a:t>
            </a:r>
            <a:r>
              <a:rPr sz="2400" dirty="0" err="1"/>
              <a:t>данных</a:t>
            </a:r>
            <a:r>
              <a:rPr sz="2400" dirty="0"/>
              <a:t>:</a:t>
            </a:r>
          </a:p>
          <a:p>
            <a:r>
              <a:rPr sz="2400" dirty="0"/>
              <a:t>   1. </a:t>
            </a:r>
            <a:r>
              <a:rPr sz="2400" dirty="0" err="1"/>
              <a:t>Предобработка</a:t>
            </a:r>
            <a:r>
              <a:rPr sz="2400" dirty="0"/>
              <a:t> </a:t>
            </a:r>
            <a:r>
              <a:rPr sz="2400" dirty="0" err="1"/>
              <a:t>текста</a:t>
            </a:r>
            <a:r>
              <a:rPr sz="2400" dirty="0"/>
              <a:t> (</a:t>
            </a:r>
            <a:r>
              <a:rPr sz="2400" dirty="0" err="1"/>
              <a:t>токенизация</a:t>
            </a:r>
            <a:r>
              <a:rPr sz="2400" dirty="0"/>
              <a:t>, </a:t>
            </a:r>
            <a:r>
              <a:rPr sz="2400" dirty="0" err="1"/>
              <a:t>удаление</a:t>
            </a:r>
            <a:r>
              <a:rPr sz="2400" dirty="0"/>
              <a:t> </a:t>
            </a:r>
            <a:r>
              <a:rPr sz="2400" dirty="0" err="1"/>
              <a:t>стоп-слов</a:t>
            </a:r>
            <a:r>
              <a:rPr sz="2400" dirty="0"/>
              <a:t>)</a:t>
            </a:r>
          </a:p>
          <a:p>
            <a:r>
              <a:rPr sz="2400" dirty="0"/>
              <a:t>   2. </a:t>
            </a:r>
            <a:r>
              <a:rPr sz="2400" dirty="0" err="1"/>
              <a:t>Векторизация</a:t>
            </a:r>
            <a:r>
              <a:rPr sz="2400" dirty="0"/>
              <a:t> с </a:t>
            </a:r>
            <a:r>
              <a:rPr sz="2400" dirty="0" err="1"/>
              <a:t>помощью</a:t>
            </a:r>
            <a:r>
              <a:rPr sz="2400" dirty="0"/>
              <a:t> TF-IDF</a:t>
            </a:r>
          </a:p>
          <a:p>
            <a:r>
              <a:rPr sz="2400" dirty="0"/>
              <a:t>   3. </a:t>
            </a:r>
            <a:r>
              <a:rPr sz="2400" dirty="0" err="1"/>
              <a:t>Обучение</a:t>
            </a:r>
            <a:r>
              <a:rPr sz="2400" dirty="0"/>
              <a:t> </a:t>
            </a:r>
            <a:r>
              <a:rPr sz="2400" dirty="0" err="1"/>
              <a:t>модели</a:t>
            </a:r>
            <a:r>
              <a:rPr sz="2400" dirty="0"/>
              <a:t> </a:t>
            </a:r>
            <a:r>
              <a:rPr sz="2400" dirty="0" err="1"/>
              <a:t>логистической</a:t>
            </a:r>
            <a:r>
              <a:rPr sz="2400" dirty="0"/>
              <a:t> </a:t>
            </a:r>
            <a:r>
              <a:rPr sz="2400" dirty="0" err="1"/>
              <a:t>регрессии</a:t>
            </a:r>
            <a:endParaRPr sz="2400" dirty="0"/>
          </a:p>
          <a:p>
            <a:r>
              <a:rPr sz="2400" dirty="0"/>
              <a:t>   4. </a:t>
            </a:r>
            <a:r>
              <a:rPr sz="2400" dirty="0" err="1"/>
              <a:t>Оценка</a:t>
            </a:r>
            <a:r>
              <a:rPr sz="2400" dirty="0"/>
              <a:t> </a:t>
            </a:r>
            <a:r>
              <a:rPr sz="2400" dirty="0" err="1"/>
              <a:t>качества</a:t>
            </a:r>
            <a:r>
              <a:rPr sz="2400" dirty="0"/>
              <a:t> с </a:t>
            </a:r>
            <a:r>
              <a:rPr sz="2400" dirty="0" err="1"/>
              <a:t>помощью</a:t>
            </a:r>
            <a:r>
              <a:rPr sz="2400" dirty="0"/>
              <a:t> </a:t>
            </a:r>
            <a:r>
              <a:rPr sz="2400" dirty="0" err="1"/>
              <a:t>кросс-валидации</a:t>
            </a:r>
            <a:endParaRPr sz="2400" dirty="0"/>
          </a:p>
          <a:p>
            <a:endParaRPr sz="2400" dirty="0"/>
          </a:p>
          <a:p>
            <a:r>
              <a:rPr sz="2400" dirty="0"/>
              <a:t>• </a:t>
            </a:r>
            <a:r>
              <a:rPr sz="2400" dirty="0" err="1"/>
              <a:t>Выбор</a:t>
            </a:r>
            <a:r>
              <a:rPr sz="2400" dirty="0"/>
              <a:t> </a:t>
            </a:r>
            <a:r>
              <a:rPr sz="2400" dirty="0" err="1"/>
              <a:t>подхода</a:t>
            </a:r>
            <a:r>
              <a:rPr sz="2400" dirty="0"/>
              <a:t> к </a:t>
            </a:r>
            <a:r>
              <a:rPr sz="2400" dirty="0" err="1"/>
              <a:t>моделированию</a:t>
            </a:r>
            <a:r>
              <a:rPr sz="2400" dirty="0"/>
              <a:t>:</a:t>
            </a:r>
          </a:p>
          <a:p>
            <a:r>
              <a:rPr sz="2400" dirty="0"/>
              <a:t>   - TF-IDF + </a:t>
            </a:r>
            <a:r>
              <a:rPr sz="2400" dirty="0" err="1"/>
              <a:t>LogisticRegression</a:t>
            </a:r>
            <a:r>
              <a:rPr sz="2400" dirty="0"/>
              <a:t> (</a:t>
            </a:r>
            <a:r>
              <a:rPr sz="2400" dirty="0" err="1"/>
              <a:t>OneVsRest</a:t>
            </a:r>
            <a:r>
              <a:rPr sz="2400" dirty="0"/>
              <a:t>)</a:t>
            </a:r>
          </a:p>
          <a:p>
            <a:r>
              <a:rPr sz="2400" dirty="0"/>
              <a:t>   - </a:t>
            </a:r>
            <a:r>
              <a:rPr sz="2400" dirty="0" err="1"/>
              <a:t>Кросс-валидация</a:t>
            </a:r>
            <a:r>
              <a:rPr sz="2400" dirty="0"/>
              <a:t> (3 </a:t>
            </a:r>
            <a:r>
              <a:rPr sz="2400" dirty="0" err="1"/>
              <a:t>фолда</a:t>
            </a:r>
            <a:r>
              <a:rPr sz="2400" dirty="0"/>
              <a:t>)</a:t>
            </a:r>
          </a:p>
          <a:p>
            <a:r>
              <a:rPr sz="2400" dirty="0"/>
              <a:t>   - </a:t>
            </a:r>
            <a:r>
              <a:rPr sz="2400" dirty="0" err="1"/>
              <a:t>Оценка</a:t>
            </a:r>
            <a:r>
              <a:rPr sz="2400" dirty="0"/>
              <a:t> </a:t>
            </a:r>
            <a:r>
              <a:rPr sz="2400" dirty="0" err="1"/>
              <a:t>по</a:t>
            </a:r>
            <a:r>
              <a:rPr sz="2400" dirty="0"/>
              <a:t> </a:t>
            </a:r>
            <a:r>
              <a:rPr sz="2400" dirty="0" err="1"/>
              <a:t>метрикам</a:t>
            </a:r>
            <a:r>
              <a:rPr sz="2400" dirty="0"/>
              <a:t> ROC-AUC и F1-score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50" y="-1250950"/>
            <a:ext cx="7566250" cy="4679950"/>
          </a:xfrm>
        </p:spPr>
        <p:txBody>
          <a:bodyPr>
            <a:normAutofit/>
          </a:bodyPr>
          <a:lstStyle/>
          <a:p>
            <a:r>
              <a:rPr sz="4000" dirty="0" err="1"/>
              <a:t>Векторизация</a:t>
            </a:r>
            <a:r>
              <a:rPr sz="4000" dirty="0"/>
              <a:t> </a:t>
            </a:r>
            <a:r>
              <a:rPr sz="4000" dirty="0" err="1"/>
              <a:t>текста</a:t>
            </a:r>
            <a:r>
              <a:rPr sz="4000" dirty="0"/>
              <a:t> (TF-IDF)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051" y="1665514"/>
            <a:ext cx="75662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dirty="0"/>
              <a:t>• TF-IDF (Term Frequency-Inverse Document Frequency):</a:t>
            </a:r>
          </a:p>
          <a:p>
            <a:r>
              <a:rPr sz="2400" dirty="0"/>
              <a:t>   - </a:t>
            </a:r>
            <a:r>
              <a:rPr sz="2400" dirty="0" err="1"/>
              <a:t>Учитывает</a:t>
            </a:r>
            <a:r>
              <a:rPr sz="2400" dirty="0"/>
              <a:t> </a:t>
            </a:r>
            <a:r>
              <a:rPr sz="2400" dirty="0" err="1"/>
              <a:t>частоту</a:t>
            </a:r>
            <a:r>
              <a:rPr sz="2400" dirty="0"/>
              <a:t> </a:t>
            </a:r>
            <a:r>
              <a:rPr sz="2400" dirty="0" err="1"/>
              <a:t>слова</a:t>
            </a:r>
            <a:r>
              <a:rPr sz="2400" dirty="0"/>
              <a:t> в </a:t>
            </a:r>
            <a:r>
              <a:rPr sz="2400" dirty="0" err="1"/>
              <a:t>документе</a:t>
            </a:r>
            <a:endParaRPr lang="ru-RU" sz="2400" dirty="0"/>
          </a:p>
          <a:p>
            <a:r>
              <a:rPr lang="ru-RU" sz="2400" dirty="0"/>
              <a:t>   </a:t>
            </a:r>
            <a:r>
              <a:rPr sz="2400" dirty="0"/>
              <a:t>- </a:t>
            </a:r>
            <a:r>
              <a:rPr sz="2400" dirty="0" err="1"/>
              <a:t>Выделяет</a:t>
            </a:r>
            <a:r>
              <a:rPr sz="2400" dirty="0"/>
              <a:t> </a:t>
            </a:r>
            <a:r>
              <a:rPr sz="2400" dirty="0" err="1"/>
              <a:t>значимые</a:t>
            </a:r>
            <a:r>
              <a:rPr sz="2400" dirty="0"/>
              <a:t> </a:t>
            </a:r>
            <a:r>
              <a:rPr sz="2400" dirty="0" err="1"/>
              <a:t>слова</a:t>
            </a:r>
            <a:r>
              <a:rPr sz="2400" dirty="0"/>
              <a:t> </a:t>
            </a:r>
            <a:r>
              <a:rPr sz="2400" dirty="0" err="1"/>
              <a:t>для</a:t>
            </a:r>
            <a:r>
              <a:rPr sz="2400" dirty="0"/>
              <a:t> </a:t>
            </a:r>
            <a:r>
              <a:rPr sz="2400" dirty="0" err="1"/>
              <a:t>каждой</a:t>
            </a:r>
            <a:r>
              <a:rPr sz="2400" dirty="0"/>
              <a:t> </a:t>
            </a:r>
            <a:r>
              <a:rPr sz="2400" dirty="0" err="1"/>
              <a:t>категории</a:t>
            </a:r>
            <a:endParaRPr sz="2400" dirty="0"/>
          </a:p>
          <a:p>
            <a:r>
              <a:rPr sz="2400" dirty="0"/>
              <a:t>   - </a:t>
            </a:r>
            <a:r>
              <a:rPr sz="2400" dirty="0" err="1"/>
              <a:t>Игнорирует</a:t>
            </a:r>
            <a:r>
              <a:rPr sz="2400" dirty="0"/>
              <a:t> </a:t>
            </a:r>
            <a:r>
              <a:rPr sz="2400" dirty="0" err="1"/>
              <a:t>общие</a:t>
            </a:r>
            <a:r>
              <a:rPr sz="2400" dirty="0"/>
              <a:t> </a:t>
            </a:r>
            <a:r>
              <a:rPr sz="2400" dirty="0" err="1"/>
              <a:t>слова</a:t>
            </a:r>
            <a:endParaRPr lang="ru-RU" sz="2400" dirty="0"/>
          </a:p>
          <a:p>
            <a:endParaRPr sz="2400" dirty="0"/>
          </a:p>
          <a:p>
            <a:r>
              <a:rPr sz="2400" dirty="0"/>
              <a:t>• </a:t>
            </a:r>
            <a:r>
              <a:rPr sz="2400" dirty="0" err="1"/>
              <a:t>Параметры</a:t>
            </a:r>
            <a:r>
              <a:rPr sz="2400" dirty="0"/>
              <a:t> </a:t>
            </a:r>
            <a:r>
              <a:rPr sz="2400" dirty="0" err="1"/>
              <a:t>векторизации</a:t>
            </a:r>
            <a:r>
              <a:rPr sz="2400" dirty="0"/>
              <a:t>:</a:t>
            </a:r>
          </a:p>
          <a:p>
            <a:r>
              <a:rPr sz="2400" dirty="0"/>
              <a:t>   - </a:t>
            </a:r>
            <a:r>
              <a:rPr sz="2400" dirty="0" err="1"/>
              <a:t>Максимум</a:t>
            </a:r>
            <a:r>
              <a:rPr sz="2400" dirty="0"/>
              <a:t> 5000 </a:t>
            </a:r>
            <a:r>
              <a:rPr sz="2400" dirty="0" err="1"/>
              <a:t>признаков</a:t>
            </a:r>
            <a:endParaRPr lang="ru-RU" sz="2400" dirty="0"/>
          </a:p>
          <a:p>
            <a:r>
              <a:rPr sz="2400" dirty="0"/>
              <a:t>   - </a:t>
            </a:r>
            <a:r>
              <a:rPr sz="2400" dirty="0" err="1"/>
              <a:t>Предварительная</a:t>
            </a:r>
            <a:r>
              <a:rPr sz="2400" dirty="0"/>
              <a:t> </a:t>
            </a:r>
            <a:r>
              <a:rPr sz="2400" dirty="0" err="1"/>
              <a:t>фильтрация</a:t>
            </a:r>
            <a:r>
              <a:rPr sz="2400" dirty="0"/>
              <a:t> </a:t>
            </a:r>
            <a:r>
              <a:rPr sz="2400" dirty="0" err="1"/>
              <a:t>стоп-слов</a:t>
            </a:r>
            <a:endParaRPr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571" y="0"/>
            <a:ext cx="6516686" cy="1915432"/>
          </a:xfrm>
        </p:spPr>
        <p:txBody>
          <a:bodyPr>
            <a:normAutofit/>
          </a:bodyPr>
          <a:lstStyle/>
          <a:p>
            <a:r>
              <a:rPr sz="4000" dirty="0" err="1"/>
              <a:t>Модель</a:t>
            </a:r>
            <a:r>
              <a:rPr sz="4000" dirty="0"/>
              <a:t> </a:t>
            </a:r>
            <a:r>
              <a:rPr sz="4000" dirty="0" err="1"/>
              <a:t>классификации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02885" y="1915432"/>
            <a:ext cx="666205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/>
              <a:t>• </a:t>
            </a:r>
            <a:r>
              <a:rPr sz="2000" dirty="0" err="1"/>
              <a:t>Логистическая</a:t>
            </a:r>
            <a:r>
              <a:rPr sz="2000" dirty="0"/>
              <a:t> </a:t>
            </a:r>
            <a:r>
              <a:rPr sz="2000" dirty="0" err="1"/>
              <a:t>регрессия</a:t>
            </a:r>
            <a:r>
              <a:rPr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мультилейбл</a:t>
            </a:r>
            <a:r>
              <a:rPr sz="2000" dirty="0"/>
              <a:t> </a:t>
            </a:r>
            <a:r>
              <a:rPr sz="2000" dirty="0" err="1"/>
              <a:t>классификации</a:t>
            </a:r>
            <a:r>
              <a:rPr sz="2000" dirty="0"/>
              <a:t>:</a:t>
            </a:r>
          </a:p>
          <a:p>
            <a:r>
              <a:rPr sz="2000" dirty="0"/>
              <a:t>   - </a:t>
            </a:r>
            <a:r>
              <a:rPr sz="2000" dirty="0" err="1"/>
              <a:t>OneVsRest</a:t>
            </a:r>
            <a:r>
              <a:rPr sz="2000" dirty="0"/>
              <a:t> </a:t>
            </a:r>
            <a:r>
              <a:rPr sz="2000" dirty="0" err="1"/>
              <a:t>подход</a:t>
            </a:r>
            <a:r>
              <a:rPr sz="2000" dirty="0"/>
              <a:t> (</a:t>
            </a:r>
            <a:r>
              <a:rPr sz="2000" dirty="0" err="1"/>
              <a:t>бинарная</a:t>
            </a:r>
            <a:r>
              <a:rPr sz="2000" dirty="0"/>
              <a:t> </a:t>
            </a:r>
            <a:r>
              <a:rPr sz="2000" dirty="0" err="1"/>
              <a:t>модель</a:t>
            </a:r>
            <a:r>
              <a:rPr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каждой</a:t>
            </a:r>
            <a:r>
              <a:rPr sz="2000" dirty="0"/>
              <a:t> </a:t>
            </a:r>
            <a:r>
              <a:rPr sz="2000" dirty="0" err="1"/>
              <a:t>категории</a:t>
            </a:r>
            <a:r>
              <a:rPr sz="2000" dirty="0"/>
              <a:t>)</a:t>
            </a:r>
          </a:p>
          <a:p>
            <a:r>
              <a:rPr sz="2000" dirty="0"/>
              <a:t>   - </a:t>
            </a:r>
            <a:r>
              <a:rPr sz="2000" dirty="0" err="1"/>
              <a:t>Быстрое</a:t>
            </a:r>
            <a:r>
              <a:rPr sz="2000" dirty="0"/>
              <a:t> </a:t>
            </a:r>
            <a:r>
              <a:rPr sz="2000" dirty="0" err="1"/>
              <a:t>обучение</a:t>
            </a:r>
            <a:r>
              <a:rPr sz="2000" dirty="0"/>
              <a:t> и </a:t>
            </a:r>
            <a:r>
              <a:rPr sz="2000" dirty="0" err="1"/>
              <a:t>предсказание</a:t>
            </a:r>
            <a:endParaRPr sz="2000" dirty="0"/>
          </a:p>
          <a:p>
            <a:r>
              <a:rPr sz="2000" dirty="0"/>
              <a:t>   - </a:t>
            </a:r>
            <a:r>
              <a:rPr sz="2000" dirty="0" err="1"/>
              <a:t>Хорошая</a:t>
            </a:r>
            <a:r>
              <a:rPr sz="2000" dirty="0"/>
              <a:t> </a:t>
            </a:r>
            <a:r>
              <a:rPr sz="2000" dirty="0" err="1"/>
              <a:t>интерпретируемость</a:t>
            </a:r>
            <a:r>
              <a:rPr sz="2000" dirty="0"/>
              <a:t> </a:t>
            </a:r>
            <a:r>
              <a:rPr sz="2000" dirty="0" err="1"/>
              <a:t>весов</a:t>
            </a:r>
            <a:r>
              <a:rPr sz="2000" dirty="0"/>
              <a:t> </a:t>
            </a:r>
            <a:r>
              <a:rPr sz="2000" dirty="0" err="1"/>
              <a:t>признаков</a:t>
            </a:r>
            <a:endParaRPr sz="2000" dirty="0"/>
          </a:p>
          <a:p>
            <a:endParaRPr sz="2000" dirty="0"/>
          </a:p>
          <a:p>
            <a:r>
              <a:rPr sz="2000" dirty="0"/>
              <a:t>• </a:t>
            </a:r>
            <a:r>
              <a:rPr sz="2000" dirty="0" err="1"/>
              <a:t>Гиперпараметры</a:t>
            </a:r>
            <a:r>
              <a:rPr sz="2000" dirty="0"/>
              <a:t> </a:t>
            </a:r>
            <a:r>
              <a:rPr sz="2000" dirty="0" err="1"/>
              <a:t>модели</a:t>
            </a:r>
            <a:r>
              <a:rPr sz="2000" dirty="0"/>
              <a:t>:</a:t>
            </a:r>
          </a:p>
          <a:p>
            <a:r>
              <a:rPr sz="2000" dirty="0"/>
              <a:t>   - </a:t>
            </a:r>
            <a:r>
              <a:rPr sz="2000" dirty="0" err="1"/>
              <a:t>Регуляризация</a:t>
            </a:r>
            <a:r>
              <a:rPr sz="2000" dirty="0"/>
              <a:t> C=1.0</a:t>
            </a:r>
          </a:p>
          <a:p>
            <a:r>
              <a:rPr sz="2000" dirty="0"/>
              <a:t>   - Solver: </a:t>
            </a:r>
            <a:r>
              <a:rPr sz="2000" dirty="0" err="1"/>
              <a:t>liblinear</a:t>
            </a:r>
            <a:endParaRPr sz="2000" dirty="0"/>
          </a:p>
          <a:p>
            <a:r>
              <a:rPr sz="2000" dirty="0"/>
              <a:t>   - </a:t>
            </a:r>
            <a:r>
              <a:rPr sz="2000" dirty="0" err="1"/>
              <a:t>Максимум</a:t>
            </a:r>
            <a:r>
              <a:rPr sz="2000" dirty="0"/>
              <a:t> 200 </a:t>
            </a:r>
            <a:r>
              <a:rPr sz="2000" dirty="0" err="1"/>
              <a:t>итераций</a:t>
            </a:r>
            <a:endParaRPr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392" y="555625"/>
            <a:ext cx="6516686" cy="739775"/>
          </a:xfrm>
        </p:spPr>
        <p:txBody>
          <a:bodyPr>
            <a:normAutofit/>
          </a:bodyPr>
          <a:lstStyle/>
          <a:p>
            <a:r>
              <a:rPr lang="en-US" sz="4000" dirty="0"/>
              <a:t>ROC-AUC </a:t>
            </a:r>
            <a:r>
              <a:rPr lang="ru-RU" sz="4000" dirty="0"/>
              <a:t>по категориям</a:t>
            </a:r>
          </a:p>
        </p:txBody>
      </p:sp>
      <p:pic>
        <p:nvPicPr>
          <p:cNvPr id="3" name="Picture 2" descr="roc_auc_by_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" y="1975757"/>
            <a:ext cx="64008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35" y="-1384754"/>
            <a:ext cx="6516686" cy="4679950"/>
          </a:xfrm>
        </p:spPr>
        <p:txBody>
          <a:bodyPr>
            <a:normAutofit/>
          </a:bodyPr>
          <a:lstStyle/>
          <a:p>
            <a:r>
              <a:rPr sz="4000" dirty="0"/>
              <a:t>F1-score </a:t>
            </a:r>
            <a:r>
              <a:rPr sz="4000" dirty="0" err="1"/>
              <a:t>по</a:t>
            </a:r>
            <a:r>
              <a:rPr sz="4000" dirty="0"/>
              <a:t> </a:t>
            </a:r>
            <a:r>
              <a:rPr sz="4000" dirty="0" err="1"/>
              <a:t>категориям</a:t>
            </a:r>
            <a:endParaRPr sz="4000" dirty="0"/>
          </a:p>
        </p:txBody>
      </p:sp>
      <p:pic>
        <p:nvPicPr>
          <p:cNvPr id="3" name="Picture 2" descr="f1_by_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9" y="1894114"/>
            <a:ext cx="64008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78" y="427718"/>
            <a:ext cx="6516686" cy="1441904"/>
          </a:xfrm>
        </p:spPr>
        <p:txBody>
          <a:bodyPr>
            <a:normAutofit/>
          </a:bodyPr>
          <a:lstStyle/>
          <a:p>
            <a:r>
              <a:rPr sz="4000" dirty="0" err="1"/>
              <a:t>Сравнение</a:t>
            </a:r>
            <a:r>
              <a:rPr sz="4000" dirty="0"/>
              <a:t> </a:t>
            </a:r>
            <a:r>
              <a:rPr sz="4000" dirty="0" err="1"/>
              <a:t>моделей</a:t>
            </a:r>
            <a:r>
              <a:rPr sz="4000" dirty="0"/>
              <a:t> </a:t>
            </a:r>
            <a:r>
              <a:rPr sz="4000" dirty="0" err="1"/>
              <a:t>по</a:t>
            </a:r>
            <a:r>
              <a:rPr sz="4000" dirty="0"/>
              <a:t> </a:t>
            </a:r>
            <a:r>
              <a:rPr sz="4000" dirty="0" err="1"/>
              <a:t>метрикам</a:t>
            </a:r>
            <a:endParaRPr sz="4000" dirty="0"/>
          </a:p>
        </p:txBody>
      </p:sp>
      <p:pic>
        <p:nvPicPr>
          <p:cNvPr id="3" name="Picture 2" descr="model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65" y="2294165"/>
            <a:ext cx="640080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021" y="-514350"/>
            <a:ext cx="7500936" cy="3066596"/>
          </a:xfrm>
        </p:spPr>
        <p:txBody>
          <a:bodyPr/>
          <a:lstStyle/>
          <a:p>
            <a:r>
              <a:rPr dirty="0" err="1"/>
              <a:t>Выводы</a:t>
            </a:r>
            <a:r>
              <a:rPr dirty="0"/>
              <a:t> и </a:t>
            </a:r>
            <a:r>
              <a:rPr dirty="0" err="1"/>
              <a:t>рекомендации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98021" y="2201182"/>
            <a:ext cx="55979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/>
              <a:t>• </a:t>
            </a:r>
            <a:r>
              <a:rPr sz="2000" dirty="0" err="1"/>
              <a:t>Основные</a:t>
            </a:r>
            <a:r>
              <a:rPr sz="2000" dirty="0"/>
              <a:t> </a:t>
            </a:r>
            <a:r>
              <a:rPr sz="2000" dirty="0" err="1"/>
              <a:t>достижения</a:t>
            </a:r>
            <a:r>
              <a:rPr sz="2000" dirty="0"/>
              <a:t> </a:t>
            </a:r>
            <a:r>
              <a:rPr sz="2000" dirty="0" err="1"/>
              <a:t>проекта</a:t>
            </a:r>
            <a:r>
              <a:rPr sz="2000" dirty="0"/>
              <a:t>:</a:t>
            </a:r>
          </a:p>
          <a:p>
            <a:r>
              <a:rPr sz="2000" dirty="0"/>
              <a:t>   - </a:t>
            </a:r>
            <a:r>
              <a:rPr sz="2000" dirty="0" err="1"/>
              <a:t>Разработана</a:t>
            </a:r>
            <a:r>
              <a:rPr sz="2000" dirty="0"/>
              <a:t> </a:t>
            </a:r>
            <a:r>
              <a:rPr sz="2000" dirty="0" err="1"/>
              <a:t>эффективная</a:t>
            </a:r>
            <a:r>
              <a:rPr sz="2000" dirty="0"/>
              <a:t> </a:t>
            </a:r>
            <a:r>
              <a:rPr sz="2000" dirty="0" err="1"/>
              <a:t>модель</a:t>
            </a:r>
            <a:r>
              <a:rPr sz="2000" dirty="0"/>
              <a:t> </a:t>
            </a:r>
            <a:r>
              <a:rPr sz="2000" dirty="0" err="1"/>
              <a:t>классификации</a:t>
            </a:r>
            <a:r>
              <a:rPr sz="2000" dirty="0"/>
              <a:t> </a:t>
            </a:r>
            <a:r>
              <a:rPr sz="2000" dirty="0" err="1"/>
              <a:t>комментариев</a:t>
            </a:r>
            <a:endParaRPr sz="2000" dirty="0"/>
          </a:p>
          <a:p>
            <a:r>
              <a:rPr sz="2000" dirty="0"/>
              <a:t>   - </a:t>
            </a:r>
            <a:r>
              <a:rPr sz="2000" dirty="0" err="1"/>
              <a:t>Достигнуты</a:t>
            </a:r>
            <a:r>
              <a:rPr sz="2000" dirty="0"/>
              <a:t> </a:t>
            </a:r>
            <a:r>
              <a:rPr sz="2000" dirty="0" err="1"/>
              <a:t>высокие</a:t>
            </a:r>
            <a:r>
              <a:rPr sz="2000" dirty="0"/>
              <a:t> </a:t>
            </a:r>
            <a:r>
              <a:rPr sz="2000" dirty="0" err="1"/>
              <a:t>показатели</a:t>
            </a:r>
            <a:r>
              <a:rPr sz="2000" dirty="0"/>
              <a:t> ROC-AUC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всем</a:t>
            </a:r>
            <a:r>
              <a:rPr sz="2000" dirty="0"/>
              <a:t> </a:t>
            </a:r>
            <a:r>
              <a:rPr sz="2000" dirty="0" err="1"/>
              <a:t>категориям</a:t>
            </a:r>
            <a:endParaRPr lang="ru-RU" sz="2000" dirty="0"/>
          </a:p>
          <a:p>
            <a:endParaRPr sz="2000" dirty="0"/>
          </a:p>
          <a:p>
            <a:r>
              <a:rPr sz="2000" dirty="0"/>
              <a:t>• </a:t>
            </a:r>
            <a:r>
              <a:rPr sz="2000" dirty="0" err="1"/>
              <a:t>Рекомендации</a:t>
            </a:r>
            <a:r>
              <a:rPr sz="2000" dirty="0"/>
              <a:t>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улучшению</a:t>
            </a:r>
            <a:r>
              <a:rPr sz="2000" dirty="0"/>
              <a:t>:</a:t>
            </a:r>
          </a:p>
          <a:p>
            <a:r>
              <a:rPr sz="2000" dirty="0"/>
              <a:t>   - </a:t>
            </a:r>
            <a:r>
              <a:rPr sz="2000" dirty="0" err="1"/>
              <a:t>Расширение</a:t>
            </a:r>
            <a:r>
              <a:rPr sz="2000" dirty="0"/>
              <a:t> </a:t>
            </a:r>
            <a:r>
              <a:rPr sz="2000" dirty="0" err="1"/>
              <a:t>обучающей</a:t>
            </a:r>
            <a:r>
              <a:rPr sz="2000" dirty="0"/>
              <a:t> </a:t>
            </a:r>
            <a:r>
              <a:rPr sz="2000" dirty="0" err="1"/>
              <a:t>выборки</a:t>
            </a:r>
            <a:endParaRPr sz="2000" dirty="0"/>
          </a:p>
          <a:p>
            <a:r>
              <a:rPr sz="2000" dirty="0"/>
              <a:t>   - </a:t>
            </a:r>
            <a:r>
              <a:rPr sz="2000" dirty="0" err="1"/>
              <a:t>Тестирование</a:t>
            </a:r>
            <a:r>
              <a:rPr sz="2000" dirty="0"/>
              <a:t> </a:t>
            </a:r>
            <a:r>
              <a:rPr sz="2000" dirty="0" err="1"/>
              <a:t>современных</a:t>
            </a:r>
            <a:r>
              <a:rPr sz="2000" dirty="0"/>
              <a:t> </a:t>
            </a:r>
            <a:r>
              <a:rPr sz="2000" dirty="0" err="1"/>
              <a:t>языковых</a:t>
            </a:r>
            <a:r>
              <a:rPr sz="2000" dirty="0"/>
              <a:t> </a:t>
            </a:r>
            <a:r>
              <a:rPr sz="2000" dirty="0" err="1"/>
              <a:t>моделей</a:t>
            </a:r>
            <a:r>
              <a:rPr sz="2000" dirty="0"/>
              <a:t> (BERT)</a:t>
            </a:r>
          </a:p>
          <a:p>
            <a:r>
              <a:rPr sz="2000" dirty="0"/>
              <a:t>   - </a:t>
            </a:r>
            <a:r>
              <a:rPr sz="2000" dirty="0" err="1"/>
              <a:t>Внедрение</a:t>
            </a:r>
            <a:r>
              <a:rPr sz="2000" dirty="0"/>
              <a:t> </a:t>
            </a:r>
            <a:r>
              <a:rPr sz="2000" dirty="0" err="1"/>
              <a:t>механизмов</a:t>
            </a:r>
            <a:r>
              <a:rPr sz="2000" dirty="0"/>
              <a:t> </a:t>
            </a:r>
            <a:r>
              <a:rPr sz="2000" dirty="0" err="1"/>
              <a:t>обработки</a:t>
            </a:r>
            <a:r>
              <a:rPr sz="2000" dirty="0"/>
              <a:t> </a:t>
            </a:r>
            <a:r>
              <a:rPr sz="2000" dirty="0" err="1"/>
              <a:t>опечаток</a:t>
            </a:r>
            <a:r>
              <a:rPr sz="2000" dirty="0"/>
              <a:t> и </a:t>
            </a:r>
            <a:r>
              <a:rPr sz="2000" dirty="0" err="1"/>
              <a:t>сленга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5" y="-122463"/>
            <a:ext cx="7949972" cy="2228850"/>
          </a:xfrm>
        </p:spPr>
        <p:txBody>
          <a:bodyPr/>
          <a:lstStyle/>
          <a:p>
            <a:r>
              <a:rPr dirty="0" err="1"/>
              <a:t>Постановка</a:t>
            </a:r>
            <a:r>
              <a:rPr dirty="0"/>
              <a:t> </a:t>
            </a:r>
            <a:r>
              <a:rPr dirty="0" err="1"/>
              <a:t>задачи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1464" y="1812472"/>
            <a:ext cx="60795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• </a:t>
            </a:r>
            <a:r>
              <a:rPr dirty="0" err="1"/>
              <a:t>Бизнес-проблема</a:t>
            </a:r>
            <a:r>
              <a:rPr dirty="0"/>
              <a:t>: </a:t>
            </a:r>
            <a:r>
              <a:rPr dirty="0" err="1"/>
              <a:t>необходимость</a:t>
            </a:r>
            <a:r>
              <a:rPr dirty="0"/>
              <a:t> </a:t>
            </a:r>
            <a:r>
              <a:rPr dirty="0" err="1"/>
              <a:t>автоматической</a:t>
            </a:r>
            <a:r>
              <a:rPr dirty="0"/>
              <a:t> </a:t>
            </a:r>
            <a:r>
              <a:rPr dirty="0" err="1"/>
              <a:t>классификации</a:t>
            </a:r>
            <a:r>
              <a:rPr dirty="0"/>
              <a:t> </a:t>
            </a:r>
            <a:r>
              <a:rPr dirty="0" err="1"/>
              <a:t>комментариев</a:t>
            </a:r>
            <a:r>
              <a:rPr dirty="0"/>
              <a:t> </a:t>
            </a:r>
            <a:r>
              <a:rPr dirty="0" err="1"/>
              <a:t>клиентов</a:t>
            </a:r>
            <a:endParaRPr dirty="0"/>
          </a:p>
          <a:p>
            <a:r>
              <a:rPr dirty="0"/>
              <a:t>• Цели </a:t>
            </a:r>
            <a:r>
              <a:rPr dirty="0" err="1"/>
              <a:t>проекта</a:t>
            </a:r>
            <a:r>
              <a:rPr dirty="0"/>
              <a:t>: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модели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классификации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категориям</a:t>
            </a:r>
            <a:r>
              <a:rPr dirty="0"/>
              <a:t>:</a:t>
            </a:r>
          </a:p>
          <a:p>
            <a:r>
              <a:rPr dirty="0"/>
              <a:t>   - </a:t>
            </a:r>
            <a:r>
              <a:rPr dirty="0" err="1"/>
              <a:t>Вопрос</a:t>
            </a:r>
            <a:r>
              <a:rPr dirty="0"/>
              <a:t> </a:t>
            </a:r>
            <a:r>
              <a:rPr dirty="0" err="1"/>
              <a:t>решен</a:t>
            </a:r>
            <a:endParaRPr dirty="0"/>
          </a:p>
          <a:p>
            <a:r>
              <a:rPr dirty="0"/>
              <a:t>   - </a:t>
            </a:r>
            <a:r>
              <a:rPr dirty="0" err="1"/>
              <a:t>Нравится</a:t>
            </a:r>
            <a:r>
              <a:rPr dirty="0"/>
              <a:t> </a:t>
            </a:r>
            <a:r>
              <a:rPr dirty="0" err="1"/>
              <a:t>качество</a:t>
            </a:r>
            <a:r>
              <a:rPr dirty="0"/>
              <a:t> </a:t>
            </a:r>
            <a:r>
              <a:rPr dirty="0" err="1"/>
              <a:t>выполнения</a:t>
            </a:r>
            <a:r>
              <a:rPr dirty="0"/>
              <a:t> </a:t>
            </a:r>
            <a:r>
              <a:rPr dirty="0" err="1"/>
              <a:t>заявки</a:t>
            </a:r>
            <a:endParaRPr dirty="0"/>
          </a:p>
          <a:p>
            <a:r>
              <a:rPr dirty="0"/>
              <a:t>   - </a:t>
            </a:r>
            <a:r>
              <a:rPr dirty="0" err="1"/>
              <a:t>Нравится</a:t>
            </a:r>
            <a:r>
              <a:rPr dirty="0"/>
              <a:t> </a:t>
            </a:r>
            <a:r>
              <a:rPr dirty="0" err="1"/>
              <a:t>качество</a:t>
            </a:r>
            <a:r>
              <a:rPr dirty="0"/>
              <a:t> </a:t>
            </a:r>
            <a:r>
              <a:rPr dirty="0" err="1"/>
              <a:t>работы</a:t>
            </a:r>
            <a:r>
              <a:rPr dirty="0"/>
              <a:t> </a:t>
            </a:r>
            <a:r>
              <a:rPr dirty="0" err="1"/>
              <a:t>сотрудников</a:t>
            </a:r>
            <a:endParaRPr dirty="0"/>
          </a:p>
          <a:p>
            <a:r>
              <a:rPr dirty="0"/>
              <a:t>   - </a:t>
            </a:r>
            <a:r>
              <a:rPr dirty="0" err="1"/>
              <a:t>Нравится</a:t>
            </a:r>
            <a:r>
              <a:rPr dirty="0"/>
              <a:t> </a:t>
            </a:r>
            <a:r>
              <a:rPr dirty="0" err="1"/>
              <a:t>скорость</a:t>
            </a:r>
            <a:r>
              <a:rPr dirty="0"/>
              <a:t> </a:t>
            </a:r>
            <a:r>
              <a:rPr dirty="0" err="1"/>
              <a:t>отработки</a:t>
            </a:r>
            <a:r>
              <a:rPr dirty="0"/>
              <a:t> </a:t>
            </a:r>
            <a:r>
              <a:rPr dirty="0" err="1"/>
              <a:t>заявок</a:t>
            </a:r>
            <a:endParaRPr dirty="0"/>
          </a:p>
          <a:p>
            <a:r>
              <a:rPr dirty="0"/>
              <a:t>   - </a:t>
            </a:r>
            <a:r>
              <a:rPr dirty="0" err="1"/>
              <a:t>Понравилось</a:t>
            </a:r>
            <a:r>
              <a:rPr dirty="0"/>
              <a:t> </a:t>
            </a:r>
            <a:r>
              <a:rPr dirty="0" err="1"/>
              <a:t>выполнение</a:t>
            </a:r>
            <a:r>
              <a:rPr dirty="0"/>
              <a:t> </a:t>
            </a:r>
            <a:r>
              <a:rPr dirty="0" err="1"/>
              <a:t>заявки</a:t>
            </a:r>
            <a:endParaRPr lang="ru-RU" dirty="0"/>
          </a:p>
          <a:p>
            <a:r>
              <a:rPr lang="ru-RU" dirty="0"/>
              <a:t>   - Ничего из выше перечисленного</a:t>
            </a:r>
            <a:endParaRPr dirty="0"/>
          </a:p>
          <a:p>
            <a:r>
              <a:rPr dirty="0"/>
              <a:t>• </a:t>
            </a:r>
            <a:r>
              <a:rPr dirty="0" err="1"/>
              <a:t>Ожидаемые</a:t>
            </a:r>
            <a:r>
              <a:rPr dirty="0"/>
              <a:t> </a:t>
            </a:r>
            <a:r>
              <a:rPr dirty="0" err="1"/>
              <a:t>результаты</a:t>
            </a:r>
            <a:r>
              <a:rPr dirty="0"/>
              <a:t>: </a:t>
            </a:r>
            <a:r>
              <a:rPr dirty="0" err="1"/>
              <a:t>высокая</a:t>
            </a:r>
            <a:r>
              <a:rPr dirty="0"/>
              <a:t> </a:t>
            </a:r>
            <a:r>
              <a:rPr dirty="0" err="1"/>
              <a:t>точность</a:t>
            </a:r>
            <a:r>
              <a:rPr dirty="0"/>
              <a:t> </a:t>
            </a:r>
            <a:r>
              <a:rPr dirty="0" err="1"/>
              <a:t>классификации</a:t>
            </a:r>
            <a:r>
              <a:rPr dirty="0"/>
              <a:t> (ROC-AUC)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A7A06-D7CF-A46F-E1EF-FFF59FE4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Постановка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D449A-A3A7-17AE-9E52-3D97F1B8A5AA}"/>
              </a:ext>
            </a:extLst>
          </p:cNvPr>
          <p:cNvSpPr txBox="1"/>
          <p:nvPr/>
        </p:nvSpPr>
        <p:spPr>
          <a:xfrm>
            <a:off x="1151164" y="1568591"/>
            <a:ext cx="9062357" cy="5043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400" dirty="0">
                <a:solidFill>
                  <a:schemeClr val="accent6"/>
                </a:solidFill>
              </a:rPr>
              <a:t>• Бизнес-проблема: необходимость автоматической классификации комментариев клиентов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• Цели проекта: разработка модели для классификации по категориям: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Вопрос решен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качество выполнения заявки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качество работы сотрудников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скорость отработки заявок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Понравилось выполнение заявки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Ничего из выше перечисленного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• Ожидаемые результаты: высокая точность классификации (ROC-AUC)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9856273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51" y="-1250950"/>
            <a:ext cx="8023450" cy="4679950"/>
          </a:xfrm>
        </p:spPr>
        <p:txBody>
          <a:bodyPr/>
          <a:lstStyle/>
          <a:p>
            <a:r>
              <a:rPr dirty="0" err="1"/>
              <a:t>Описание</a:t>
            </a:r>
            <a:r>
              <a:rPr dirty="0"/>
              <a:t> </a:t>
            </a:r>
            <a:r>
              <a:rPr dirty="0" err="1"/>
              <a:t>данных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83722" y="1714500"/>
            <a:ext cx="60579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• </a:t>
            </a:r>
            <a:r>
              <a:rPr dirty="0" err="1"/>
              <a:t>Датасет</a:t>
            </a:r>
            <a:r>
              <a:rPr dirty="0"/>
              <a:t> </a:t>
            </a:r>
            <a:r>
              <a:rPr dirty="0" err="1"/>
              <a:t>содержит</a:t>
            </a:r>
            <a:r>
              <a:rPr dirty="0"/>
              <a:t> </a:t>
            </a:r>
            <a:r>
              <a:rPr dirty="0" err="1"/>
              <a:t>комментарии</a:t>
            </a:r>
            <a:r>
              <a:rPr dirty="0"/>
              <a:t> с </a:t>
            </a:r>
            <a:r>
              <a:rPr dirty="0" err="1"/>
              <a:t>оценками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5 </a:t>
            </a:r>
            <a:r>
              <a:rPr dirty="0" err="1"/>
              <a:t>категориям</a:t>
            </a:r>
            <a:endParaRPr dirty="0"/>
          </a:p>
          <a:p>
            <a:r>
              <a:rPr dirty="0"/>
              <a:t>• </a:t>
            </a:r>
            <a:r>
              <a:rPr dirty="0" err="1"/>
              <a:t>Каждый</a:t>
            </a:r>
            <a:r>
              <a:rPr dirty="0"/>
              <a:t> </a:t>
            </a:r>
            <a:r>
              <a:rPr dirty="0" err="1"/>
              <a:t>комментарий</a:t>
            </a:r>
            <a:r>
              <a:rPr dirty="0"/>
              <a:t> </a:t>
            </a:r>
            <a:r>
              <a:rPr dirty="0" err="1"/>
              <a:t>может</a:t>
            </a:r>
            <a:r>
              <a:rPr dirty="0"/>
              <a:t> </a:t>
            </a:r>
            <a:r>
              <a:rPr dirty="0" err="1"/>
              <a:t>относиться</a:t>
            </a:r>
            <a:r>
              <a:rPr dirty="0"/>
              <a:t> к </a:t>
            </a:r>
            <a:r>
              <a:rPr dirty="0" err="1"/>
              <a:t>нескольким</a:t>
            </a:r>
            <a:r>
              <a:rPr dirty="0"/>
              <a:t> </a:t>
            </a:r>
            <a:r>
              <a:rPr dirty="0" err="1"/>
              <a:t>категориям</a:t>
            </a:r>
            <a:r>
              <a:rPr dirty="0"/>
              <a:t> </a:t>
            </a:r>
            <a:r>
              <a:rPr dirty="0" err="1"/>
              <a:t>одновременно</a:t>
            </a:r>
            <a:endParaRPr dirty="0"/>
          </a:p>
          <a:p>
            <a:r>
              <a:rPr dirty="0"/>
              <a:t>• </a:t>
            </a:r>
            <a:r>
              <a:rPr dirty="0" err="1"/>
              <a:t>Распределение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категориям</a:t>
            </a:r>
            <a:r>
              <a:rPr dirty="0"/>
              <a:t> </a:t>
            </a:r>
            <a:r>
              <a:rPr dirty="0" err="1"/>
              <a:t>неравномерное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-168276"/>
            <a:ext cx="6319158" cy="2952297"/>
          </a:xfrm>
        </p:spPr>
        <p:txBody>
          <a:bodyPr>
            <a:normAutofit/>
          </a:bodyPr>
          <a:lstStyle/>
          <a:p>
            <a:r>
              <a:rPr sz="4000" dirty="0" err="1"/>
              <a:t>Распределение</a:t>
            </a:r>
            <a:r>
              <a:rPr sz="4000" dirty="0"/>
              <a:t> </a:t>
            </a:r>
            <a:r>
              <a:rPr sz="4000" dirty="0" err="1"/>
              <a:t>комментариев</a:t>
            </a:r>
            <a:r>
              <a:rPr sz="4000" dirty="0"/>
              <a:t> </a:t>
            </a:r>
            <a:r>
              <a:rPr sz="4000" dirty="0" err="1"/>
              <a:t>по</a:t>
            </a:r>
            <a:r>
              <a:rPr sz="4000" dirty="0"/>
              <a:t> </a:t>
            </a:r>
            <a:r>
              <a:rPr sz="4000" dirty="0" err="1"/>
              <a:t>категориям</a:t>
            </a:r>
            <a:endParaRPr sz="4000" dirty="0"/>
          </a:p>
        </p:txBody>
      </p:sp>
      <p:pic>
        <p:nvPicPr>
          <p:cNvPr id="3" name="Picture 2" descr="category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0" y="2367643"/>
            <a:ext cx="64008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900" y="0"/>
            <a:ext cx="6516686" cy="2000250"/>
          </a:xfrm>
        </p:spPr>
        <p:txBody>
          <a:bodyPr>
            <a:normAutofit/>
          </a:bodyPr>
          <a:lstStyle/>
          <a:p>
            <a:r>
              <a:rPr sz="4000" dirty="0" err="1"/>
              <a:t>Распределение</a:t>
            </a:r>
            <a:r>
              <a:rPr sz="4000" dirty="0"/>
              <a:t> </a:t>
            </a:r>
            <a:r>
              <a:rPr sz="4000" dirty="0" err="1"/>
              <a:t>рейтингов</a:t>
            </a:r>
            <a:r>
              <a:rPr sz="4000" dirty="0"/>
              <a:t> </a:t>
            </a:r>
            <a:r>
              <a:rPr sz="4000" dirty="0" err="1"/>
              <a:t>комментариев</a:t>
            </a:r>
            <a:endParaRPr sz="4000" dirty="0"/>
          </a:p>
        </p:txBody>
      </p:sp>
      <p:pic>
        <p:nvPicPr>
          <p:cNvPr id="3" name="Picture 2" descr="rating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5" y="1871664"/>
            <a:ext cx="4594450" cy="4594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50" y="-1250950"/>
            <a:ext cx="6516686" cy="4679950"/>
          </a:xfrm>
        </p:spPr>
        <p:txBody>
          <a:bodyPr>
            <a:normAutofit/>
          </a:bodyPr>
          <a:lstStyle/>
          <a:p>
            <a:r>
              <a:rPr sz="4000" dirty="0" err="1"/>
              <a:t>Предварительный</a:t>
            </a:r>
            <a:r>
              <a:rPr sz="4000" dirty="0"/>
              <a:t> </a:t>
            </a:r>
            <a:r>
              <a:rPr sz="4000" dirty="0" err="1"/>
              <a:t>анализ</a:t>
            </a:r>
            <a:r>
              <a:rPr sz="4000" dirty="0"/>
              <a:t> </a:t>
            </a:r>
            <a:r>
              <a:rPr sz="4000" dirty="0" err="1"/>
              <a:t>данных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49050" y="2302329"/>
            <a:ext cx="60089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dirty="0"/>
              <a:t>• </a:t>
            </a:r>
            <a:r>
              <a:rPr sz="2400" dirty="0" err="1"/>
              <a:t>Проведен</a:t>
            </a:r>
            <a:r>
              <a:rPr sz="2400" dirty="0"/>
              <a:t> </a:t>
            </a:r>
            <a:r>
              <a:rPr sz="2400" dirty="0" err="1"/>
              <a:t>анализ</a:t>
            </a:r>
            <a:r>
              <a:rPr sz="2400" dirty="0"/>
              <a:t> </a:t>
            </a:r>
            <a:r>
              <a:rPr sz="2400" dirty="0" err="1"/>
              <a:t>корреляций</a:t>
            </a:r>
            <a:r>
              <a:rPr sz="2400" dirty="0"/>
              <a:t> </a:t>
            </a:r>
            <a:r>
              <a:rPr sz="2400" dirty="0" err="1"/>
              <a:t>между</a:t>
            </a:r>
            <a:r>
              <a:rPr sz="2400" dirty="0"/>
              <a:t> </a:t>
            </a:r>
            <a:r>
              <a:rPr sz="2400" dirty="0" err="1"/>
              <a:t>категориями</a:t>
            </a:r>
            <a:endParaRPr sz="2400" dirty="0"/>
          </a:p>
          <a:p>
            <a:r>
              <a:rPr sz="2400" dirty="0"/>
              <a:t>• </a:t>
            </a:r>
            <a:r>
              <a:rPr sz="2400" dirty="0" err="1"/>
              <a:t>Исследовано</a:t>
            </a:r>
            <a:r>
              <a:rPr sz="2400" dirty="0"/>
              <a:t> </a:t>
            </a:r>
            <a:r>
              <a:rPr sz="2400" dirty="0" err="1"/>
              <a:t>распределение</a:t>
            </a:r>
            <a:r>
              <a:rPr sz="2400" dirty="0"/>
              <a:t> </a:t>
            </a:r>
            <a:r>
              <a:rPr sz="2400" dirty="0" err="1"/>
              <a:t>длины</a:t>
            </a:r>
            <a:r>
              <a:rPr sz="2400" dirty="0"/>
              <a:t> </a:t>
            </a:r>
            <a:r>
              <a:rPr sz="2400" dirty="0" err="1"/>
              <a:t>комментариев</a:t>
            </a:r>
            <a:endParaRPr sz="2400" dirty="0"/>
          </a:p>
          <a:p>
            <a:r>
              <a:rPr sz="2400" dirty="0"/>
              <a:t>• </a:t>
            </a:r>
            <a:r>
              <a:rPr sz="2400" dirty="0" err="1"/>
              <a:t>Выявлены</a:t>
            </a:r>
            <a:r>
              <a:rPr sz="2400" dirty="0"/>
              <a:t> </a:t>
            </a:r>
            <a:r>
              <a:rPr sz="2400" dirty="0" err="1"/>
              <a:t>зависимости</a:t>
            </a:r>
            <a:r>
              <a:rPr sz="2400" dirty="0"/>
              <a:t> </a:t>
            </a:r>
            <a:r>
              <a:rPr sz="2400" dirty="0" err="1"/>
              <a:t>между</a:t>
            </a:r>
            <a:r>
              <a:rPr sz="2400" dirty="0"/>
              <a:t> </a:t>
            </a:r>
            <a:r>
              <a:rPr sz="2400" dirty="0" err="1"/>
              <a:t>категориями</a:t>
            </a:r>
            <a:endParaRPr sz="2400" dirty="0"/>
          </a:p>
          <a:p>
            <a:r>
              <a:rPr sz="2400" dirty="0"/>
              <a:t>• </a:t>
            </a:r>
            <a:r>
              <a:rPr sz="2400" dirty="0" err="1"/>
              <a:t>Определены</a:t>
            </a:r>
            <a:r>
              <a:rPr sz="2400" dirty="0"/>
              <a:t> </a:t>
            </a:r>
            <a:r>
              <a:rPr sz="2400" dirty="0" err="1"/>
              <a:t>наиболее</a:t>
            </a:r>
            <a:r>
              <a:rPr sz="2400" dirty="0"/>
              <a:t> </a:t>
            </a:r>
            <a:r>
              <a:rPr sz="2400" dirty="0" err="1"/>
              <a:t>частотные</a:t>
            </a:r>
            <a:r>
              <a:rPr sz="2400" dirty="0"/>
              <a:t> </a:t>
            </a:r>
            <a:r>
              <a:rPr sz="2400" dirty="0" err="1"/>
              <a:t>категории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185" y="-1441904"/>
            <a:ext cx="6516686" cy="4679950"/>
          </a:xfrm>
        </p:spPr>
        <p:txBody>
          <a:bodyPr>
            <a:normAutofit/>
          </a:bodyPr>
          <a:lstStyle/>
          <a:p>
            <a:r>
              <a:rPr lang="ru-RU" sz="4000" dirty="0"/>
              <a:t>Корреляция между категориями</a:t>
            </a:r>
          </a:p>
        </p:txBody>
      </p:sp>
      <p:pic>
        <p:nvPicPr>
          <p:cNvPr id="3" name="Picture 2" descr="category_corre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2016579"/>
            <a:ext cx="5102679" cy="40821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43" y="-1343932"/>
            <a:ext cx="8243886" cy="4679950"/>
          </a:xfrm>
        </p:spPr>
        <p:txBody>
          <a:bodyPr>
            <a:normAutofit/>
          </a:bodyPr>
          <a:lstStyle/>
          <a:p>
            <a:r>
              <a:rPr sz="4000" dirty="0" err="1"/>
              <a:t>Распределение</a:t>
            </a:r>
            <a:r>
              <a:rPr sz="4000" dirty="0"/>
              <a:t> </a:t>
            </a:r>
            <a:r>
              <a:rPr sz="4000" dirty="0" err="1"/>
              <a:t>длины</a:t>
            </a:r>
            <a:r>
              <a:rPr sz="4000" dirty="0"/>
              <a:t> </a:t>
            </a:r>
            <a:r>
              <a:rPr sz="4000" dirty="0" err="1"/>
              <a:t>комментариев</a:t>
            </a:r>
            <a:r>
              <a:rPr sz="4000" dirty="0"/>
              <a:t> </a:t>
            </a:r>
            <a:r>
              <a:rPr sz="4000" dirty="0" err="1"/>
              <a:t>по</a:t>
            </a:r>
            <a:r>
              <a:rPr sz="4000" dirty="0"/>
              <a:t> </a:t>
            </a:r>
            <a:r>
              <a:rPr sz="4000" dirty="0" err="1"/>
              <a:t>категориям</a:t>
            </a:r>
            <a:endParaRPr sz="4000" dirty="0"/>
          </a:p>
        </p:txBody>
      </p:sp>
      <p:pic>
        <p:nvPicPr>
          <p:cNvPr id="3" name="Picture 2" descr="comment_length_by_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3733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7289</TotalTime>
  <Words>432</Words>
  <Application>Microsoft Office PowerPoint</Application>
  <PresentationFormat>Широкоэкранный</PresentationFormat>
  <Paragraphs>80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CoFo Sans</vt:lpstr>
      <vt:lpstr>Arial</vt:lpstr>
      <vt:lpstr>CoFo Sans Medium</vt:lpstr>
      <vt:lpstr>Calibri</vt:lpstr>
      <vt:lpstr>Тема1</vt:lpstr>
      <vt:lpstr>Классификация комментариев</vt:lpstr>
      <vt:lpstr>Постановка задачи</vt:lpstr>
      <vt:lpstr>Постановка задачи</vt:lpstr>
      <vt:lpstr>Описание данных</vt:lpstr>
      <vt:lpstr>Распределение комментариев по категориям</vt:lpstr>
      <vt:lpstr>Распределение рейтингов комментариев</vt:lpstr>
      <vt:lpstr>Предварительный анализ данных</vt:lpstr>
      <vt:lpstr>Корреляция между категориями</vt:lpstr>
      <vt:lpstr>Распределение длины комментариев по категориям</vt:lpstr>
      <vt:lpstr>Методология решения</vt:lpstr>
      <vt:lpstr>Векторизация текста (TF-IDF)</vt:lpstr>
      <vt:lpstr>Модель классификации</vt:lpstr>
      <vt:lpstr>ROC-AUC по категориям</vt:lpstr>
      <vt:lpstr>F1-score по категориям</vt:lpstr>
      <vt:lpstr>Сравнение моделей по метрикам</vt:lpstr>
      <vt:lpstr>Выводы и рекомендации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dae lee</cp:lastModifiedBy>
  <cp:revision>948</cp:revision>
  <dcterms:created xsi:type="dcterms:W3CDTF">2022-08-25T11:16:35Z</dcterms:created>
  <dcterms:modified xsi:type="dcterms:W3CDTF">2025-05-20T12:32:22Z</dcterms:modified>
</cp:coreProperties>
</file>